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68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80A7F-4EF3-48F1-AA87-790BC006634C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B787E-AACB-4D57-9320-8421CE772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1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B2F91-A872-4333-8A03-859752D4A313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52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9F63D-C229-489B-A669-102BF55564B8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929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B492-B575-4A89-A7A5-930ECC6B5065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230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B235-0EB3-492A-A08C-C516EC14A1F5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B705-DE1D-4059-98AF-A8898896F34A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9174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2420-109E-441D-B161-9AAB7FF93064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26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281D5-49F0-4C61-B5FC-5BFBEC9C0EE7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86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EF2C-71C1-4C84-B268-F9572864AE80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47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72974-50BF-4CC9-8994-03E5F17A789E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572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1A55-DB4B-42E1-BE31-C895733F0C06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468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795E0-BBAC-4A17-AD7F-E962DE38CE7E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00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B7A8-1569-4430-8307-9AB9FA47F447}" type="datetime1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892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3197-A4D6-470E-B6E4-C9BC95670A71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69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7C91-97DA-4E4D-858C-E24B2406EDFE}" type="datetime1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19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A095-F0BD-4201-9C5C-BFC1BC30753A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41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96158-B7D0-4AFF-8F6A-DAABA2E3C05B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8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F2F7-51C9-4031-ABE8-7D0C7A1DBADC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B9CD0C-D066-4D55-912B-C229B2A2C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888" y="1755310"/>
            <a:ext cx="10332720" cy="164630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изменения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правовых актах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198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4696"/>
            <a:ext cx="8859858" cy="762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распоряжение министерства сельского хозяйства и продовольствия Кировской области от 05.02.2019 № 12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30752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2.1.3.6. Размер среднемесячной заработной платы работников заявителя не ниже полутора минимальных размеров оплаты труда, установленных федеральным законом.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2.1.3.7. У заявителя отсутствует просроченная задолженность по выплате заработной платы его работникам.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3.1.3. Справку о размере среднемесячной заработной платы, составленную по прилагаемой форме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ФЭ-СЗ.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3.1.4. Справку об отсутствии просроченной задолженности по выплате заработной платы работникам организации, составленную по прилагаемой форме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ФЭ-ПЗ.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10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1453896"/>
            <a:ext cx="8859858" cy="438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до 31.12.2022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действие: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64686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4696"/>
            <a:ext cx="8859858" cy="762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Соглашения на 2024 год в ГИИС Электронный бюджет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D0C-D066-4D55-912B-C229B2A2C6AC}" type="slidenum">
              <a:rPr lang="ru-RU" smtClean="0"/>
              <a:t>11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86935"/>
              </p:ext>
            </p:extLst>
          </p:nvPr>
        </p:nvGraphicFramePr>
        <p:xfrm>
          <a:off x="457201" y="658366"/>
          <a:ext cx="9198864" cy="60517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4913">
                  <a:extLst>
                    <a:ext uri="{9D8B030D-6E8A-4147-A177-3AD203B41FA5}">
                      <a16:colId xmlns:a16="http://schemas.microsoft.com/office/drawing/2014/main" val="481448658"/>
                    </a:ext>
                  </a:extLst>
                </a:gridCol>
                <a:gridCol w="1436254">
                  <a:extLst>
                    <a:ext uri="{9D8B030D-6E8A-4147-A177-3AD203B41FA5}">
                      <a16:colId xmlns:a16="http://schemas.microsoft.com/office/drawing/2014/main" val="1415506246"/>
                    </a:ext>
                  </a:extLst>
                </a:gridCol>
                <a:gridCol w="1111387">
                  <a:extLst>
                    <a:ext uri="{9D8B030D-6E8A-4147-A177-3AD203B41FA5}">
                      <a16:colId xmlns:a16="http://schemas.microsoft.com/office/drawing/2014/main" val="2467156387"/>
                    </a:ext>
                  </a:extLst>
                </a:gridCol>
                <a:gridCol w="5796310">
                  <a:extLst>
                    <a:ext uri="{9D8B030D-6E8A-4147-A177-3AD203B41FA5}">
                      <a16:colId xmlns:a16="http://schemas.microsoft.com/office/drawing/2014/main" val="929745063"/>
                    </a:ext>
                  </a:extLst>
                </a:gridCol>
              </a:tblGrid>
              <a:tr h="328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54204666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33521000-1-2022-006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Лебяжский  муниципальный округ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244833926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33526000-1-2022-008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33526000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Немский муниципальный округ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743769710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33531000-1-2022-008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Пижанский муниципальный округ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2295148531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33533000-1-2022-007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33533000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Санчурского муниципального округа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645159622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33540000-1-2022-008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33540000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Унинский муниципальный округ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2138096615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33603000-1-2022-015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33603000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Афанасьевский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263430107"/>
                  </a:ext>
                </a:extLst>
              </a:tr>
              <a:tr h="35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33605000-1-2022-014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Белохолуницкий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642027060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33608000-1-2022-007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Верхошижемский муниципальный район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392654346"/>
                  </a:ext>
                </a:extLst>
              </a:tr>
              <a:tr h="35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33610000-1-2022-012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Вятскополянский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952729143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33614000-1-2022-012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33614000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Зуевский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028929131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33618000-1-2022-014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Кирово-Чепецкого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610750083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33619000-1-2022-006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33619000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Котельничский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886017261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33620000-1-2022-007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Куменский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4110377325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33623000-1-2022-009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33623000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Малмыжский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628263498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33627000-1-2022-010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Нолинский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823997181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Оричевского 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778498115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33635000-1-2022-011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Слободского 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915405930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33636000-1-2022-006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33636000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Советский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880829117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33637000-1-2022-006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Сунского 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3647150981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33638000-1-2022-004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Тужинский муниципальный район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4027088999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33641000-1-2022-008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Уржумского муниципального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460685534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33645000-1-2022-011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Орловского муниципального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2490108271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33647000-1-2022-013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Шабалинский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653872012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33649000-1-2022-010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33649000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Юрьянского муниципального района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1393973183"/>
                  </a:ext>
                </a:extLst>
              </a:tr>
              <a:tr h="234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33650000-1-2022-008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33650000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Яранский муниципальный район Кировской области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223944086"/>
                  </a:ext>
                </a:extLst>
              </a:tr>
              <a:tr h="1674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33701000-1-2022-025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"Город Киров"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66" marR="5666" marT="5666" marB="0" anchor="ctr"/>
                </a:tc>
                <a:extLst>
                  <a:ext uri="{0D108BD9-81ED-4DB2-BD59-A6C34878D82A}">
                    <a16:rowId xmlns:a16="http://schemas.microsoft.com/office/drawing/2014/main" val="2611326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597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203356"/>
              </p:ext>
            </p:extLst>
          </p:nvPr>
        </p:nvGraphicFramePr>
        <p:xfrm>
          <a:off x="384048" y="362324"/>
          <a:ext cx="8686799" cy="58647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112">
                  <a:extLst>
                    <a:ext uri="{9D8B030D-6E8A-4147-A177-3AD203B41FA5}">
                      <a16:colId xmlns:a16="http://schemas.microsoft.com/office/drawing/2014/main" val="1699798862"/>
                    </a:ext>
                  </a:extLst>
                </a:gridCol>
                <a:gridCol w="1545336">
                  <a:extLst>
                    <a:ext uri="{9D8B030D-6E8A-4147-A177-3AD203B41FA5}">
                      <a16:colId xmlns:a16="http://schemas.microsoft.com/office/drawing/2014/main" val="3714737205"/>
                    </a:ext>
                  </a:extLst>
                </a:gridCol>
                <a:gridCol w="1709928">
                  <a:extLst>
                    <a:ext uri="{9D8B030D-6E8A-4147-A177-3AD203B41FA5}">
                      <a16:colId xmlns:a16="http://schemas.microsoft.com/office/drawing/2014/main" val="1491049234"/>
                    </a:ext>
                  </a:extLst>
                </a:gridCol>
                <a:gridCol w="1325880">
                  <a:extLst>
                    <a:ext uri="{9D8B030D-6E8A-4147-A177-3AD203B41FA5}">
                      <a16:colId xmlns:a16="http://schemas.microsoft.com/office/drawing/2014/main" val="2047021863"/>
                    </a:ext>
                  </a:extLst>
                </a:gridCol>
                <a:gridCol w="3209543">
                  <a:extLst>
                    <a:ext uri="{9D8B030D-6E8A-4147-A177-3AD203B41FA5}">
                      <a16:colId xmlns:a16="http://schemas.microsoft.com/office/drawing/2014/main" val="2754554524"/>
                    </a:ext>
                  </a:extLst>
                </a:gridCol>
              </a:tblGrid>
              <a:tr h="4501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расходов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616708935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33521000-1-2022-006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Лебяжский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муниципальный округ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414305705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33526000-1-2022-008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33526000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округ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797164979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33540000-1-2022-008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33540000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округ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762527092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33605000-1-2022-014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Белохолуницкий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508255126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33608000-1-2022-007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Верхошижемский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391473793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33610000-1-2022-012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Вятскополянский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3548745992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33619000-1-2022-006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33619000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Котельничский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109785943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33620000-1-2022-007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473580187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33627000-1-2022-010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Нолинский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992408896"/>
                  </a:ext>
                </a:extLst>
              </a:tr>
              <a:tr h="228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Оричевского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195604110"/>
                  </a:ext>
                </a:extLst>
              </a:tr>
              <a:tr h="228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33635000-1-2022-011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Слободского 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1719920496"/>
                  </a:ext>
                </a:extLst>
              </a:tr>
              <a:tr h="450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33638000-1-2022-004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Тужинский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164124412"/>
                  </a:ext>
                </a:extLst>
              </a:tr>
              <a:tr h="228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33645000-1-2022-011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33645000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Орловского муниципального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629361105"/>
                  </a:ext>
                </a:extLst>
              </a:tr>
              <a:tr h="228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R4360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33701000-1-2022-025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"Город Киров"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5" marR="4505" marT="4505" marB="0" anchor="ctr"/>
                </a:tc>
                <a:extLst>
                  <a:ext uri="{0D108BD9-81ED-4DB2-BD59-A6C34878D82A}">
                    <a16:rowId xmlns:a16="http://schemas.microsoft.com/office/drawing/2014/main" val="2165416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201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734" y="551245"/>
            <a:ext cx="8596668" cy="866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КБК расходов муниципального образования по соглашению на 2024 год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0405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ХХХХХ </a:t>
            </a:r>
            <a:r>
              <a:rPr lang="pt-B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R4360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245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717303"/>
              </p:ext>
            </p:extLst>
          </p:nvPr>
        </p:nvGraphicFramePr>
        <p:xfrm>
          <a:off x="448732" y="1481324"/>
          <a:ext cx="9015307" cy="48280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8588">
                  <a:extLst>
                    <a:ext uri="{9D8B030D-6E8A-4147-A177-3AD203B41FA5}">
                      <a16:colId xmlns:a16="http://schemas.microsoft.com/office/drawing/2014/main" val="2386738205"/>
                    </a:ext>
                  </a:extLst>
                </a:gridCol>
                <a:gridCol w="1024128">
                  <a:extLst>
                    <a:ext uri="{9D8B030D-6E8A-4147-A177-3AD203B41FA5}">
                      <a16:colId xmlns:a16="http://schemas.microsoft.com/office/drawing/2014/main" val="3479416445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088766392"/>
                    </a:ext>
                  </a:extLst>
                </a:gridCol>
                <a:gridCol w="1207008">
                  <a:extLst>
                    <a:ext uri="{9D8B030D-6E8A-4147-A177-3AD203B41FA5}">
                      <a16:colId xmlns:a16="http://schemas.microsoft.com/office/drawing/2014/main" val="2160591814"/>
                    </a:ext>
                  </a:extLst>
                </a:gridCol>
                <a:gridCol w="4215383">
                  <a:extLst>
                    <a:ext uri="{9D8B030D-6E8A-4147-A177-3AD203B41FA5}">
                      <a16:colId xmlns:a16="http://schemas.microsoft.com/office/drawing/2014/main" val="2248852256"/>
                    </a:ext>
                  </a:extLst>
                </a:gridCol>
              </a:tblGrid>
              <a:tr h="495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расходов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документа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 получателя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3090000424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33531000-1-2022-008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Пижанский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округ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307841077"/>
                  </a:ext>
                </a:extLst>
              </a:tr>
              <a:tr h="305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33533000-1-2022-007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33533000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Санчурского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округа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3471699008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33603000-1-2022-015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33603000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Афанасьевский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2224603195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33614000-1-2022-012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33614000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Зуевский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2263290538"/>
                  </a:ext>
                </a:extLst>
              </a:tr>
              <a:tr h="305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33618000-1-2022-014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33618000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Кирово-Чепецкого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3501834276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33623000-1-2022-009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33623000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Малмыжский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3173327742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33636000-1-2022-006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33636000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Советский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2501823247"/>
                  </a:ext>
                </a:extLst>
              </a:tr>
              <a:tr h="305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33637000-1-2022-006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33637000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Сунского 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2449717442"/>
                  </a:ext>
                </a:extLst>
              </a:tr>
              <a:tr h="305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33641000-1-2022-008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33641000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Уржумского муниципального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856617280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33647000-1-2022-013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33647000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Шабалинский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1886218258"/>
                  </a:ext>
                </a:extLst>
              </a:tr>
              <a:tr h="2981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33649000-1-2022-010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33649000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Юрьянского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700915946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33650000-1-2022-008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33650000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муниципального образования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Яранский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муниципальный район Кировской области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1" marR="5141" marT="5141" marB="0" anchor="ctr"/>
                </a:tc>
                <a:extLst>
                  <a:ext uri="{0D108BD9-81ED-4DB2-BD59-A6C34878D82A}">
                    <a16:rowId xmlns:a16="http://schemas.microsoft.com/office/drawing/2014/main" val="602296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228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382" y="2648712"/>
            <a:ext cx="8596668" cy="6705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469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28" y="95125"/>
            <a:ext cx="9345168" cy="133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постановления Правительства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Кировской области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некоторые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постановления Правительства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Кировской области и приостановлении действия отдельных положений некоторых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постановлений Правительства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8328" y="2173224"/>
            <a:ext cx="9345168" cy="4218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8328" y="1539300"/>
            <a:ext cx="97383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Правительства Кировской области от 30.12.2015 № 77/911 «О возмещении части затрат на уплату процентов по кредитам, полученным в российских кредитных организациях, и займам, полученным в сельскохозяйственных кредитных потребительских кооперативах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Правительства Кировской области от 15.02.2018 № 78-П «О предоставлении субсидий из областного бюджета на развитие животноводства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Правительства Кировской области от 05.12.2018 № 572-П «О предоставлении субсидий из областного бюджета на возмещение части прямых понесенных затрат на создание и (или) модернизацию объектов агропромышленного комплекса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Правительства Кировской области от 18.12.2018 № 579-П «О предоставлении субсидий из областного бюджета на возмещение части затрат на приобретение современных сельскохозяйственной техники и оборудования для первичной переработки сельскохозяйственной продукции и (или) уплату лизинговых платежей по договорам финансовой аренды (лизинга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)»;</a:t>
            </a:r>
            <a:endParaRPr lang="ru-RU" sz="14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Правительства Кировской области от 02.12.2021 № 660-П «О предоставлении научным организациям, профессиональным образовательным организациям, образовательным организациям высшего образования, которые в процессе научной, научно-технической и (или) образовательной деятельности осуществляют на территории Кировской области производство сельскохозяйственной продукции, ее первичную и последующую (промышленную) переработку в соответствии с перечнем, указанным в части 1 статьи 3 Федерального закона от 29 декабря 2006 года № 264-ФЗ «О развитии сельского хозяйства», грантов в форме субсидий из областного бюджета на повышение продуктивности в молочном скотоводстве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Правительства Кировской области от 11.06.2021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277-П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«О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предоставлении грантов из областного бюджета на развитие семейных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ферм»;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Правительства Кировской области от 22.03.2022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122-П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«Об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утверждении Порядка предоставления субсидий из областного бюджета на реализацию мероприятий, направленных на оказание содействия в обеспечении квалифицированными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специалистами».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456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28" y="67693"/>
            <a:ext cx="9171432" cy="9564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 30.12.2015 №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77/911; от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15.02.2018 №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78-П; от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05.12.2018 №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572-П; </a:t>
            </a:r>
            <a:b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18.12.2018 №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579-П; от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02.12.2021 № 660-П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8328" y="2173224"/>
            <a:ext cx="9345168" cy="4218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340358"/>
              </p:ext>
            </p:extLst>
          </p:nvPr>
        </p:nvGraphicFramePr>
        <p:xfrm>
          <a:off x="338328" y="1024128"/>
          <a:ext cx="9171432" cy="557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3592">
                  <a:extLst>
                    <a:ext uri="{9D8B030D-6E8A-4147-A177-3AD203B41FA5}">
                      <a16:colId xmlns:a16="http://schemas.microsoft.com/office/drawing/2014/main" val="1009490516"/>
                    </a:ext>
                  </a:extLst>
                </a:gridCol>
                <a:gridCol w="5577840">
                  <a:extLst>
                    <a:ext uri="{9D8B030D-6E8A-4147-A177-3AD203B41FA5}">
                      <a16:colId xmlns:a16="http://schemas.microsoft.com/office/drawing/2014/main" val="308882690"/>
                    </a:ext>
                  </a:extLst>
                </a:gridCol>
              </a:tblGrid>
              <a:tr h="42799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Действующая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редакция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Новая редакция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685577"/>
                  </a:ext>
                </a:extLst>
              </a:tr>
              <a:tr h="568697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за соблюдением условий, целей и порядка предоставления субсидии и порядок возврата субсидии в областной бюджет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</a:t>
                      </a: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(мониторинг)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соблюдением условий, целей и порядка предоставления субсидии и порядок возврата субсидии в областной бюджет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245338"/>
                  </a:ext>
                </a:extLst>
              </a:tr>
              <a:tr h="202937">
                <a:tc>
                  <a:txBody>
                    <a:bodyPr/>
                    <a:lstStyle/>
                    <a:p>
                      <a:pPr algn="just"/>
                      <a:r>
                        <a:rPr lang="ru-RU" sz="16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с федеральным законодательством обязательная проверка соблюдения заемщиками условий, целей и порядка предоставления субсидий проводится министерством и органом государственного финансового контроля Кировской области.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с законодательством Российской Федерации министерством проводится проверка соблюдения заемщиками порядка и условий предоставления субсидии, в том числе в части достижения результатов ее предоставления, а также проводится проверка органами государственного финансового контроля Кировской области в соответствии со статьями 268.1 и 269.2 Бюджетного кодекса Российской Федерации</a:t>
                      </a:r>
                      <a:endParaRPr lang="ru-RU" sz="16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17418"/>
                  </a:ext>
                </a:extLst>
              </a:tr>
              <a:tr h="427999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 отсутствует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Мониторинг достижения результатов предоставления субсидий исходя из достижения значений результатов предоставления субсидий, определенных соглашением, и событий, отражающих факт завершения соответствующего мероприятия по получению результата предоставления субсидий (контрольная точка), проводится в порядке и по формам, которые установлены Министерством финансов Российской Федерации»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74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234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50" y="152400"/>
            <a:ext cx="8596668" cy="487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31.12.2022 действие: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798014"/>
              </p:ext>
            </p:extLst>
          </p:nvPr>
        </p:nvGraphicFramePr>
        <p:xfrm>
          <a:off x="393382" y="579057"/>
          <a:ext cx="10579418" cy="608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669">
                  <a:extLst>
                    <a:ext uri="{9D8B030D-6E8A-4147-A177-3AD203B41FA5}">
                      <a16:colId xmlns:a16="http://schemas.microsoft.com/office/drawing/2014/main" val="120474838"/>
                    </a:ext>
                  </a:extLst>
                </a:gridCol>
                <a:gridCol w="2705120">
                  <a:extLst>
                    <a:ext uri="{9D8B030D-6E8A-4147-A177-3AD203B41FA5}">
                      <a16:colId xmlns:a16="http://schemas.microsoft.com/office/drawing/2014/main" val="879587058"/>
                    </a:ext>
                  </a:extLst>
                </a:gridCol>
                <a:gridCol w="6651629">
                  <a:extLst>
                    <a:ext uri="{9D8B030D-6E8A-4147-A177-3AD203B41FA5}">
                      <a16:colId xmlns:a16="http://schemas.microsoft.com/office/drawing/2014/main" val="375894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Пункты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пунктов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52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j-cs"/>
                        </a:rPr>
                        <a:t>от 30.12.2015 № 77/911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 2.2 раздела 2 «Условия предоставления субсидий»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 В случае предоставления субсидий на возмещение части затрат на уплату процентов по инвестиционному кредиту исключительно за счет средств, полученных из областного бюджета (согласно </a:t>
                      </a:r>
                      <a:r>
                        <a:rPr lang="ru-RU" sz="13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подпункту 1.4.2 раздела 1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настоящего Порядка), субсидия предоставляется заемщику при соблюдении дополнительно к вышеуказанным следующих условий предоставления субсидии:</a:t>
                      </a:r>
                    </a:p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2.2.3. При размере среднемесячной заработной платы работников заемщика-налогоплательщика не ниже полутора минимальных размеров оплаты труда, установленных федеральным законом.</a:t>
                      </a:r>
                    </a:p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2.2.4. При отсутствии просроченной задолженности по выплате заработной платы работникам заемщиков-организаций по состоянию на 1-е число месяца обращения за субсидией.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470084"/>
                  </a:ext>
                </a:extLst>
              </a:tr>
              <a:tr h="488759">
                <a:tc>
                  <a:txBody>
                    <a:bodyPr/>
                    <a:lstStyle/>
                    <a:p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j-cs"/>
                        </a:rPr>
                        <a:t>от 30.12.2015 № 77/911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Подпункт 5.3.1 пункта 5.3 раздела 5 «Перечень документов, представляемых заемщиком для получения субсидий»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5.3.1. Для подтверждения условий, указанных в пункте 2.2 настоящего Порядка: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5.3.1.1. Справку о размере среднемесячной заработной платы, составленную по форме, установленной правовым актом министерства.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5.3.1.2. Справку об отсутствии просроченной задолженности по выплате заработной платы работникам организации, составленную по форме, установленной правовым актом министерства.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97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15.02.2018 № 78-П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Подпункты 1.5.2.5 и 1.5.2.6 подпункта 1.5.2 пункта 1.5 раздела 1 «Общие положения»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1.5.2.5. Размер среднемесячной заработной платы работников сельскохозяйственного товаропроизводителя не ниже полутора минимальных размеров оплаты труда, установленных федеральным законом.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1.5.2.6. У сельскохозяйственного товаропроизводителя отсутствует просроченная задолженность по выплате заработной платы работникам.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35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15.02.2018 № 78-П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Подпункты 4.3.2 и 4.3.3 пункта 4.3 раздела 4 «Перечень документов для предоставления субсидий»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4.3.2. Справка о размере среднемесячной заработной платы, составленная по форме, установленной правовым актом министерства.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4.3.3. Справка об отсутствии просроченной задолженности по выплате заработной платы работникам организации, составленная по форме, установленной правовым актом министерства.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067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671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50" y="152400"/>
            <a:ext cx="8596668" cy="487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31.12.2022 действие: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883122"/>
              </p:ext>
            </p:extLst>
          </p:nvPr>
        </p:nvGraphicFramePr>
        <p:xfrm>
          <a:off x="393382" y="579057"/>
          <a:ext cx="10579418" cy="568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669">
                  <a:extLst>
                    <a:ext uri="{9D8B030D-6E8A-4147-A177-3AD203B41FA5}">
                      <a16:colId xmlns:a16="http://schemas.microsoft.com/office/drawing/2014/main" val="120474838"/>
                    </a:ext>
                  </a:extLst>
                </a:gridCol>
                <a:gridCol w="2705120">
                  <a:extLst>
                    <a:ext uri="{9D8B030D-6E8A-4147-A177-3AD203B41FA5}">
                      <a16:colId xmlns:a16="http://schemas.microsoft.com/office/drawing/2014/main" val="879587058"/>
                    </a:ext>
                  </a:extLst>
                </a:gridCol>
                <a:gridCol w="6651629">
                  <a:extLst>
                    <a:ext uri="{9D8B030D-6E8A-4147-A177-3AD203B41FA5}">
                      <a16:colId xmlns:a16="http://schemas.microsoft.com/office/drawing/2014/main" val="375894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Пункты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пунктов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52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05.12.2018 № 572-П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Подпункты 1.7.5 и 1.7.6 пункта 1.7 раздела 1 «Общие положения»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1.7.5. Размер среднемесячной заработной платы работников получателя субсидии: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1.7.5.1. Указанных в подпункте 1.4.1 пункта 1.4 настоящего Порядка, - не ниже 1,5 минимального размера оплаты труда, установленного нормативным правовым актом Российской Федерации.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1.7.5.2. Указанных в подпункте 1.4.2 пункта 1.4 настоящего Порядка, - не ниже 2 минимальных размеров оплаты труда, установленных нормативным правовым актом Российской Федерации.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1.7.6. У получателя субсидии отсутствует просроченная задолженность по выплате заработной платы работникам.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470084"/>
                  </a:ext>
                </a:extLst>
              </a:tr>
              <a:tr h="488759">
                <a:tc>
                  <a:txBody>
                    <a:bodyPr/>
                    <a:lstStyle/>
                    <a:p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05.12.2018 № 572-П 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подпункты 4.3.2 и 4.3.3 пункта 4.3 раздела 4 «Перечень документов для предоставления субсидий, сроки их представления»</a:t>
                      </a:r>
                    </a:p>
                    <a:p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4.3.2. Справка о размере среднемесячной заработной платы, составленная по форме, установленной нормативным правовым актом министерства.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4.3.3. Справка об отсутствии просроченной задолженности по выплате заработной платы работникам организации, составленная по форме, установленной нормативным правовым актом министерства.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97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18.12.2018 №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579-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Подпункт 2.1.2.6 подпункта 2.1.2, подпункт 2.1.3 пункта 2.1 раздела 2 «Условия предоставления субсидии»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2.1.2.6. У сельскохозяйственного товаропроизводителя отсутствует просроченная задолженность по выплате заработной платы работникам.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2.1.3. Размер среднемесячной заработной платы работников сельскохозяйственного товаропроизводителя не ниже полутора минимальных размеров оплаты труда, установленных федеральным законом.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35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18.12.2018 №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579-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подпункты 5.2.2 и 5.2.3 пункта 5.2 раздела 5 «Перечень документов для предоставления субсидии»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5.2.2. Справка о размере среднемесячной заработной платы работников сельскохозяйственного товаропроизводителя, составленная по форме, установленной правовым актом министерства.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5.2.3. Справка об отсутствии просроченной задолженности по выплате заработной платы работникам организации, составленная по форме, установленной правовым актом министерства.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067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30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50" y="152400"/>
            <a:ext cx="8596668" cy="487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31.12.2022 действие: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10781"/>
              </p:ext>
            </p:extLst>
          </p:nvPr>
        </p:nvGraphicFramePr>
        <p:xfrm>
          <a:off x="393382" y="579057"/>
          <a:ext cx="10579418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669">
                  <a:extLst>
                    <a:ext uri="{9D8B030D-6E8A-4147-A177-3AD203B41FA5}">
                      <a16:colId xmlns:a16="http://schemas.microsoft.com/office/drawing/2014/main" val="120474838"/>
                    </a:ext>
                  </a:extLst>
                </a:gridCol>
                <a:gridCol w="2705120">
                  <a:extLst>
                    <a:ext uri="{9D8B030D-6E8A-4147-A177-3AD203B41FA5}">
                      <a16:colId xmlns:a16="http://schemas.microsoft.com/office/drawing/2014/main" val="879587058"/>
                    </a:ext>
                  </a:extLst>
                </a:gridCol>
                <a:gridCol w="6651629">
                  <a:extLst>
                    <a:ext uri="{9D8B030D-6E8A-4147-A177-3AD203B41FA5}">
                      <a16:colId xmlns:a16="http://schemas.microsoft.com/office/drawing/2014/main" val="375894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Пункты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пунктов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52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11.06.2021 № 277-П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Подпункты 3.1.2 и 3.1.3 пункта 3.1, абзацы третий и четвертый пункта 3.3 раздела 3 «Условия и порядок предоставления грантов»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3.1.2. При условии, что размер среднемесячной заработной платы работников победителя конкурса не ниже полутора минимальных размеров оплаты труда, установленных федеральным законом (при наличии работников у победителя конкурса).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3.1.3. При отсутствии просроченной задолженности по выплате заработной платы работникам победителя конкурса по состоянию на 1-е число месяца обращения за </a:t>
                      </a:r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грантом.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3.3. С целью подтверждения соблюдения общих условий, изложенных в пункте 3.1 раздела 3 настоящего Порядка, победители конкурса представляют в министерство следующие документы: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справку о размере среднемесячной заработной платы работников победителя конкурса по форме, утвержденной правовым актом министерства (при наличии работников у победителя конкурса);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справку об отсутствии просроченной задолженности по выплате заработной платы работникам победителя конкурса по состоянию на 1-е число месяца обращения за грантом по форме, утвержденной правовым актом министерства;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470084"/>
                  </a:ext>
                </a:extLst>
              </a:tr>
              <a:tr h="488759">
                <a:tc>
                  <a:txBody>
                    <a:bodyPr/>
                    <a:lstStyle/>
                    <a:p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02.12.2021 № 660-П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Подпункты 3.1.2 и 3.1.3 пункта 3.1, подпункты 3.4.2 и 3.4.3 пункта 3.4 раздела 3 «Условия и порядок предоставления грантов»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3.1.2. При условии, что размер среднемесячной заработной платы работников научных и образовательных организаций не ниже 1,5 минимального размера оплаты труда, установленного федеральным законом.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3.1.3. При отсутствии по состоянию на 1-е число месяца просроченной задолженности по выплате заработной платы работникам научных и образовательных организаций.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3.4.2. Справку о размере среднемесячной заработной платы, составленную по форме, установленной правовым актом министерства.</a:t>
                      </a:r>
                    </a:p>
                    <a:p>
                      <a:r>
                        <a:rPr lang="ru-RU" sz="13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3.4.3. Справку об отсутствии просроченной задолженности по выплате заработной платы работникам научных и образовательных организаций, составленную по форме, установленной правовым актом министерства.</a:t>
                      </a:r>
                      <a:endParaRPr lang="ru-RU" sz="13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97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009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50" y="152400"/>
            <a:ext cx="8596668" cy="487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31.12.2022 действие: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246228"/>
              </p:ext>
            </p:extLst>
          </p:nvPr>
        </p:nvGraphicFramePr>
        <p:xfrm>
          <a:off x="393382" y="579057"/>
          <a:ext cx="10579418" cy="253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669">
                  <a:extLst>
                    <a:ext uri="{9D8B030D-6E8A-4147-A177-3AD203B41FA5}">
                      <a16:colId xmlns:a16="http://schemas.microsoft.com/office/drawing/2014/main" val="120474838"/>
                    </a:ext>
                  </a:extLst>
                </a:gridCol>
                <a:gridCol w="2705120">
                  <a:extLst>
                    <a:ext uri="{9D8B030D-6E8A-4147-A177-3AD203B41FA5}">
                      <a16:colId xmlns:a16="http://schemas.microsoft.com/office/drawing/2014/main" val="879587058"/>
                    </a:ext>
                  </a:extLst>
                </a:gridCol>
                <a:gridCol w="6651629">
                  <a:extLst>
                    <a:ext uri="{9D8B030D-6E8A-4147-A177-3AD203B41FA5}">
                      <a16:colId xmlns:a16="http://schemas.microsoft.com/office/drawing/2014/main" val="375894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Пункты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пунктов НПА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523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22.03.2022 № 122-П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 1.5.1.5 подпункта 1.5.1, подпункт 1.5.2 пункта 1.5 раздела 1 «Общие положения»,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1.5.1.5. У заявителя отсутствует просроченная задолженность по выплате заработной платы работникам.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1.5.2. Размер среднемесячной заработной платы работников заявителя составляет не ниже 1,5 минимального размера оплаты труда, установленного законодательством Российской Федерации.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470084"/>
                  </a:ext>
                </a:extLst>
              </a:tr>
              <a:tr h="488759">
                <a:tc>
                  <a:txBody>
                    <a:bodyPr/>
                    <a:lstStyle/>
                    <a:p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22.03.2022 № 122-П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Подпункты 4.3.2 и 4.3.3 пункта 4.3 раздела 4 «Перечень документов для предоставления субсидии»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4.3.2. Справка о размере среднемесячной заработной платы, составленная по форме, установленной правовым актом министерства.</a:t>
                      </a:r>
                    </a:p>
                    <a:p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4.3.3. Справка об отсутствии просроченной задолженности по выплате заработной платы работникам заявителя, составленная по форме, установленной правовым актом министерства.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97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11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96" y="152400"/>
            <a:ext cx="9381744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общие требования к нормативным правовым актам, муниципальным правовым актам, регулирующим предоставление субсидий, в том числе грантов в форме субсидий, юридическим лицам, индивидуальным предпринимателям, а также физическим лицам - производителям товаров, работ, услуг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664" y="1473201"/>
            <a:ext cx="8596668" cy="3473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Приостановить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 января 2023 г.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абзаца третьего подпункта «в» пункта 4 Общих требований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участника отбора должна отсутствовать просроченная задолженность по возврату в бюджет бюджетной системы Российской Федерации, из которого планируется предоставление субсидии в соответствии с правовым актом,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публично-правовым образованием, из бюджета которого планируется предоставление субсидии в соответствии с правовым актом (за исключением субсидий, предоставляемых государственным (муниципальным) учреждениям, субсидий в целях возмещения недополученных доходов, субсидий в целях финансового обеспечения или возмещения затрат, связанных с поставкой товаров (выполнением работ, оказанием услуг) получателями субсидий физическим лицам) (в случае, если такие требования предусмотрены правовым актом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32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" y="188976"/>
            <a:ext cx="9418320" cy="152095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вносятся в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нормативным правовым актам, муниципальным правовым актам, регулирующим предоставление субсидий, в том числе грантов в форме субсидий, юридическим лицам, индивидуальным предпринимателям, а также физическим лицам - производителям товаров, работ, услуг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069074"/>
              </p:ext>
            </p:extLst>
          </p:nvPr>
        </p:nvGraphicFramePr>
        <p:xfrm>
          <a:off x="320040" y="1812925"/>
          <a:ext cx="8954135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5790">
                  <a:extLst>
                    <a:ext uri="{9D8B030D-6E8A-4147-A177-3AD203B41FA5}">
                      <a16:colId xmlns:a16="http://schemas.microsoft.com/office/drawing/2014/main" val="573152005"/>
                    </a:ext>
                  </a:extLst>
                </a:gridCol>
                <a:gridCol w="4488345">
                  <a:extLst>
                    <a:ext uri="{9D8B030D-6E8A-4147-A177-3AD203B41FA5}">
                      <a16:colId xmlns:a16="http://schemas.microsoft.com/office/drawing/2014/main" val="817999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Действующая редакция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Новая редакция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79035"/>
                  </a:ext>
                </a:extLst>
              </a:tr>
              <a:tr h="130924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отбора не должны являться иностранными юридическими лицами, а также российскими юридическими лицами, в уставном (складочном) капитале которых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отбора не должны являться иностранными юридическими лицами, а также российскими юридическими лицами, в уставном (складочном) капитале которых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процентов;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837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Абзац отсутствует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 отбора не должен находиться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перечне организаций и физических лиц, в отношении которых имеются сведения об их причастности к экстремистской деятельности или терроризму, либо в перечне организаций и физических лиц, в отношении которых имеются сведения об их причастности к распространению оружия массового уничтожения;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903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873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350</TotalTime>
  <Words>2388</Words>
  <Application>Microsoft Office PowerPoint</Application>
  <PresentationFormat>Широкоэкранный</PresentationFormat>
  <Paragraphs>361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Планируемые изменения  в нормативных правовых актах</vt:lpstr>
      <vt:lpstr>проект постановления Правительства Кировской области  «О внесении изменений в некоторые постановления Правительства Кировской области и приостановлении действия отдельных положений некоторых постановлений Правительства Кировской области»</vt:lpstr>
      <vt:lpstr>изменения в Порядках предоставления субсидий от 30.12.2015 № 77/911; от 15.02.2018 № 78-П; от 05.12.2018 № 572-П;  от 18.12.2018 № 579-П; от 02.12.2021 № 660-П </vt:lpstr>
      <vt:lpstr>Приостановить до 31.12.2022 действие:</vt:lpstr>
      <vt:lpstr>Приостановить до 31.12.2022 действие:</vt:lpstr>
      <vt:lpstr>Приостановить до 31.12.2022 действие:</vt:lpstr>
      <vt:lpstr>Приостановить до 31.12.2022 действие:</vt:lpstr>
      <vt:lpstr>О внесении изменений в общие требования к нормативным правовым актам, муниципальным правовым актам, регулирующим предоставление субсидий, в том числе грантов в форме субсидий, юридическим лицам, индивидуальным предпринимателям, а также физическим лицам - производителям товаров, работ, услуг</vt:lpstr>
      <vt:lpstr>ИЗМЕНЕНИЯ, которые вносятся в общие требования к нормативным правовым актам, муниципальным правовым актам, регулирующим предоставление субсидий, в том числе грантов в форме субсидий, юридическим лицам, индивидуальным предпринимателям, а также физическим лицам - производителям товаров, работ, услуг</vt:lpstr>
      <vt:lpstr>О внесении изменений в распоряжение министерства сельского хозяйства и продовольствия Кировской области от 05.02.2019 № 12</vt:lpstr>
      <vt:lpstr>Соглашения на 2024 год в ГИИС Электронный бюджет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Планируемые изменения  в нормативных актах</dc:title>
  <dc:creator>User313</dc:creator>
  <cp:lastModifiedBy>User313</cp:lastModifiedBy>
  <cp:revision>39</cp:revision>
  <cp:lastPrinted>2022-04-01T06:37:47Z</cp:lastPrinted>
  <dcterms:created xsi:type="dcterms:W3CDTF">2022-03-31T10:31:03Z</dcterms:created>
  <dcterms:modified xsi:type="dcterms:W3CDTF">2022-04-01T06:38:15Z</dcterms:modified>
</cp:coreProperties>
</file>