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6" r:id="rId2"/>
    <p:sldId id="288" r:id="rId3"/>
    <p:sldId id="315" r:id="rId4"/>
    <p:sldId id="330" r:id="rId5"/>
    <p:sldId id="316" r:id="rId6"/>
    <p:sldId id="327" r:id="rId7"/>
    <p:sldId id="328" r:id="rId8"/>
    <p:sldId id="329" r:id="rId9"/>
    <p:sldId id="267" r:id="rId1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69024BA-696D-496F-8BE5-6E877876AB6F}">
          <p14:sldIdLst>
            <p14:sldId id="286"/>
            <p14:sldId id="288"/>
            <p14:sldId id="315"/>
            <p14:sldId id="330"/>
            <p14:sldId id="316"/>
            <p14:sldId id="327"/>
            <p14:sldId id="328"/>
            <p14:sldId id="329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70514" autoAdjust="0"/>
  </p:normalViewPr>
  <p:slideViewPr>
    <p:cSldViewPr>
      <p:cViewPr varScale="1">
        <p:scale>
          <a:sx n="81" d="100"/>
          <a:sy n="81" d="100"/>
        </p:scale>
        <p:origin x="-24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06FD4-13F2-4E89-AB61-D6F93021C44A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E4FB9-C938-44DE-AFE1-5FCF3F34C3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46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17AD5-BDBC-4E44-9433-2AF5D4461BAB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396044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/>
              <a:t>Порядок предоставления государственной поддержки на развитие животноводства во втором квартале 2022 года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57999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72560" cy="4286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/>
              <a:t>Нормативные правовые акты</a:t>
            </a:r>
            <a:endParaRPr lang="ru-RU" sz="3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692811"/>
              </p:ext>
            </p:extLst>
          </p:nvPr>
        </p:nvGraphicFramePr>
        <p:xfrm>
          <a:off x="179513" y="857231"/>
          <a:ext cx="8821643" cy="5668113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8821643"/>
              </a:tblGrid>
              <a:tr h="228373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Постановление Правительства Кировской области </a:t>
                      </a:r>
                    </a:p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от 15.02.2018 № 78-П </a:t>
                      </a:r>
                    </a:p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«О предоставлении субсидий из областного бюджета на развитие животноводства» (вместе с 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«Порядком</a:t>
                      </a:r>
                      <a:r>
                        <a:rPr lang="ru-RU" sz="24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предоставления субсидий из областного бюджета на развитие животноводства»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8211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Распоряжение министерства сельского хозяйства и продовольствия Кировской области </a:t>
                      </a:r>
                    </a:p>
                    <a:p>
                      <a:r>
                        <a:rPr lang="ru-RU" sz="2400" b="1" dirty="0" smtClean="0"/>
                        <a:t>от 15.02.2018 № 15 </a:t>
                      </a:r>
                    </a:p>
                    <a:p>
                      <a:r>
                        <a:rPr lang="ru-RU" sz="2400" b="1" dirty="0" smtClean="0"/>
                        <a:t>«О представлении и рассмотрении документов для предоставления субсидий из областного бюджета на развитие животноводства» (вместе с «Регламентом представления и рассмотрения документов для предоставления субсидий из областного бюджета на развитие животноводства»)</a:t>
                      </a:r>
                      <a:endParaRPr lang="ru-RU" sz="2400" b="1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53574"/>
              </p:ext>
            </p:extLst>
          </p:nvPr>
        </p:nvGraphicFramePr>
        <p:xfrm>
          <a:off x="179512" y="188640"/>
          <a:ext cx="8712968" cy="682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2968"/>
              </a:tblGrid>
              <a:tr h="5832648"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endParaRPr lang="ru-RU" sz="2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Поддержка</a:t>
                      </a:r>
                      <a:r>
                        <a:rPr lang="ru-RU" sz="2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развития племенного животноводства</a:t>
                      </a:r>
                    </a:p>
                    <a:p>
                      <a:pPr marL="0" indent="0" algn="just">
                        <a:buNone/>
                      </a:pPr>
                      <a:endParaRPr lang="ru-RU" sz="2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ru-RU" sz="2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 на содержание племенного маточного поголовья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22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Сроки предоставления документов в органы местного самоуправления с 25.04 по 30.04 (внесены изменения в распоряжение министерства сельского хозяйства и продовольствия Кировской области от 25.02.2018 № 15, </a:t>
                      </a:r>
                      <a:r>
                        <a:rPr lang="ru-RU" sz="2200" baseline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распоряжение </a:t>
                      </a:r>
                      <a:r>
                        <a:rPr lang="ru-RU" sz="2200" baseline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 04.04.2022 № 31 размещено </a:t>
                      </a:r>
                      <a:r>
                        <a:rPr lang="ru-RU" sz="22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сайте министерства)</a:t>
                      </a:r>
                    </a:p>
                    <a:p>
                      <a:pPr marL="0" indent="0" algn="just">
                        <a:buNone/>
                      </a:pPr>
                      <a:endParaRPr lang="ru-RU" sz="2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Перечень документов: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1.Заявление о предоставлении субсидии 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Отчеты о движении скота на ферме за 2021 год и за период с 1 января по 1-е апреля 2022 года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Форма годовой бухгалтерской отчетности N 13-АПК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Расчет размера средств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 Опись документов</a:t>
                      </a:r>
                    </a:p>
                    <a:p>
                      <a:pPr marL="0" indent="0" algn="just">
                        <a:buNone/>
                      </a:pPr>
                      <a:endParaRPr lang="ru-RU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buNone/>
                      </a:pPr>
                      <a:endParaRPr lang="ru-RU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buNone/>
                      </a:pPr>
                      <a:endParaRPr lang="ru-RU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10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774536"/>
              </p:ext>
            </p:extLst>
          </p:nvPr>
        </p:nvGraphicFramePr>
        <p:xfrm>
          <a:off x="179512" y="188640"/>
          <a:ext cx="8712968" cy="6408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2968"/>
              </a:tblGrid>
              <a:tr h="6408712"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ru-RU" sz="2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 на приобретение племенного молодняка</a:t>
                      </a:r>
                    </a:p>
                    <a:p>
                      <a:pPr marL="0" indent="0" algn="just">
                        <a:buNone/>
                      </a:pPr>
                      <a:endParaRPr lang="ru-RU" sz="2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ru-RU" sz="22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Сроки предоставления документов в органы местного самоуправления с 15.04 по 30.04 (при приобретении племенного молодняка за 2021 год)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20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 09.06 по 15.06 (при приобретении племенного молодняка с января по апрель включительно 2022 года)</a:t>
                      </a:r>
                    </a:p>
                    <a:p>
                      <a:pPr marL="0" indent="0" algn="just">
                        <a:buNone/>
                      </a:pPr>
                      <a:endParaRPr lang="ru-RU" sz="2000" baseline="0" dirty="0" smtClean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 indent="-457200" algn="just">
                        <a:buAutoNum type="arabicPeriod"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Справка-расчет суммы субсидии 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Копия договора поставки (купли-продажи) и (или) комиссии, в том числе с рассрочкой оплаты, либо копия договора финансовой аренды (лизинга) племенного молодняка, а также копия кредитного договора в случае оплаты за счет кредитных средств.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Копия счета-фактуры (или счета) на приобретение животных.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Копии документов, подтверждающих оплату приобретенных животных.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 Копия акта-счета приема-передачи племенных животных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 Опись документов</a:t>
                      </a:r>
                    </a:p>
                    <a:p>
                      <a:pPr marL="0" indent="0" algn="just">
                        <a:buNone/>
                      </a:pPr>
                      <a:endParaRPr lang="ru-RU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0521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302843"/>
              </p:ext>
            </p:extLst>
          </p:nvPr>
        </p:nvGraphicFramePr>
        <p:xfrm>
          <a:off x="323528" y="188640"/>
          <a:ext cx="8568952" cy="648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8952"/>
              </a:tblGrid>
              <a:tr h="648072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ru-RU" sz="2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Условия</a:t>
                      </a:r>
                      <a:r>
                        <a:rPr lang="ru-RU" sz="2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предоставления субсидии </a:t>
                      </a:r>
                    </a:p>
                    <a:p>
                      <a:pPr marL="0" indent="0" algn="l">
                        <a:buNone/>
                      </a:pPr>
                      <a:endParaRPr lang="ru-RU" sz="2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ru-RU" sz="2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содержание племенного маточного поголовья :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2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ru-RU" sz="2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Включение племенной организации в Перечень бюджетополучателей, согласованный с Минсельхозом России, и племенная организация соответствует минимальным требованиям, утвержденным приказом Минсельхоза России от 17.11.2011 № 431</a:t>
                      </a:r>
                    </a:p>
                    <a:p>
                      <a:pPr marL="0" indent="0" algn="just">
                        <a:buNone/>
                      </a:pPr>
                      <a:endParaRPr lang="ru-RU" sz="2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ru-RU" sz="22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Сохранение или увеличение племенного маточного поголовья сельскохозяйственных животных по состоянию на 01.04.2022 по сравнению с состоянием этого поголовья на 01.01.2022.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i="0" u="none" strike="noStrike" kern="12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приобретение племенного молодняка: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Племенной молодняк должен приобретаться в племенных организациях, зарегистрированных в Государственном племенном регистре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7835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830312"/>
              </p:ext>
            </p:extLst>
          </p:nvPr>
        </p:nvGraphicFramePr>
        <p:xfrm>
          <a:off x="323528" y="188640"/>
          <a:ext cx="8568952" cy="618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8952"/>
              </a:tblGrid>
              <a:tr h="5976664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ЦЕЛЕВ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ОГО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ПОКАЗАТЕЛЯ СОГЛАШЕНИЯ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устанавливается в соответствии с Порядком предоставления субсидий из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областного бюджета, утвержденного постановлением Правительства Кировской области от 15.02.2018 № 78-П</a:t>
                      </a:r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None/>
                      </a:pPr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57200" indent="-457200" algn="just">
                        <a:buFontTx/>
                        <a:buAutoNum type="arabicPeriod"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содержание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племенного маточного поголовья показатель Соглашения «Племенное маточное поголовье сельскохозяйственных животных (в пересчете на условные головы)» </a:t>
                      </a:r>
                    </a:p>
                    <a:p>
                      <a:pPr marL="0" indent="0" algn="just">
                        <a:buFontTx/>
                        <a:buNone/>
                      </a:pPr>
                      <a:r>
                        <a:rPr lang="ru-RU" sz="20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соответствии с проектом «Методики расчета целевого показателя» – значение целевого показателя на 31.12.2022 не должно быть менее количества племенного маточного поголовья, имевшегося по состоянию на 31.12.2021</a:t>
                      </a:r>
                    </a:p>
                    <a:p>
                      <a:pPr marL="0" indent="0" algn="just">
                        <a:buNone/>
                      </a:pPr>
                      <a:endParaRPr lang="ru-RU" sz="2000" b="1" kern="1200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На приобретение племенного молодняка целевой показатель Соглашения «Численность маточного поголовья сельскохозяйственных животных»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2000" b="1" kern="120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20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соответствии с проектом «Методики расчета целевого показателя – . значение целевого показателя на 31.12.2022 не должно быть менее количества маточного поголовья, имевшегося по состоянию на 31.12.2021 </a:t>
                      </a:r>
                      <a:endParaRPr lang="ru-RU" sz="2000" b="1" kern="1200" dirty="0" smtClean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8304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404962"/>
              </p:ext>
            </p:extLst>
          </p:nvPr>
        </p:nvGraphicFramePr>
        <p:xfrm>
          <a:off x="179512" y="188640"/>
          <a:ext cx="8712968" cy="612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2968"/>
              </a:tblGrid>
              <a:tr h="5832648"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endParaRPr lang="ru-RU" sz="2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r>
                        <a:rPr lang="ru-RU" sz="2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рамках стимулирующей субсидии будет предоставляться государственная поддержка на р</a:t>
                      </a:r>
                      <a:r>
                        <a:rPr lang="ru-RU" sz="2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азвитие овцеводства и козоводства в целях прироста маточного поголовья</a:t>
                      </a:r>
                      <a:r>
                        <a:rPr lang="ru-RU" sz="2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овец и коз (учитываются овцематки и ярки старше 1 года, </a:t>
                      </a:r>
                      <a:r>
                        <a:rPr lang="ru-RU" sz="2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козоматки</a:t>
                      </a:r>
                      <a:r>
                        <a:rPr lang="ru-RU" sz="2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козочки старше 1 года)</a:t>
                      </a:r>
                    </a:p>
                    <a:p>
                      <a:pPr marL="0" indent="0" algn="just">
                        <a:buNone/>
                      </a:pPr>
                      <a:endParaRPr lang="ru-RU" sz="2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ru-RU" sz="22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Сроки предоставления документов в органы местного самоуправления с 15.04 по 30.04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2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Документы: форма 24-СХ или 3 –фермер за 2021 год, отчет о движении скота и птицы за период с 01.01.2022 по 01.04.2022, форма 13-АПК за 2021 год</a:t>
                      </a:r>
                    </a:p>
                    <a:p>
                      <a:pPr marL="0" indent="0" algn="just">
                        <a:buNone/>
                      </a:pPr>
                      <a:endParaRPr lang="ru-RU" sz="2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ru-RU" sz="2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Условие предоставления субсидии</a:t>
                      </a:r>
                    </a:p>
                    <a:p>
                      <a:pPr marL="0" indent="0" algn="just">
                        <a:buNone/>
                      </a:pPr>
                      <a:endParaRPr lang="ru-RU" sz="2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ru-RU" sz="22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Сохранение или увеличение маточного поголовья овец и коз по состоянию на 01.04.2022 по сравнению с состоянием этого поголовья на 01.01.2022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1776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32948"/>
              </p:ext>
            </p:extLst>
          </p:nvPr>
        </p:nvGraphicFramePr>
        <p:xfrm>
          <a:off x="323528" y="188640"/>
          <a:ext cx="8568952" cy="597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8952"/>
              </a:tblGrid>
              <a:tr h="5976664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ЦЕЛЕВОГО ПОКАЗАТЕЛЯ СОГЛАШЕНИЯ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устанавливается в соответствии с Порядком предоставления субсидий из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областного бюджета, утвержденного постановлением Правительства Кировской области от 15.02.2018 № 78-П</a:t>
                      </a:r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None/>
                      </a:pPr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457200" indent="-457200" algn="just">
                        <a:buFontTx/>
                        <a:buAutoNum type="arabicPeriod"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Целевой показатель Соглашения «Прирост маточного поголовья овец и коз в сельскохозяйственных организациях, крестьянских (фермерских) хозяйствах, включая индивидуальных предпринимателей, за отчетный год по отношению к предыдущему году, голов».</a:t>
                      </a:r>
                      <a:endParaRPr lang="ru-RU" sz="2000" b="1" kern="1200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FontTx/>
                        <a:buNone/>
                      </a:pPr>
                      <a:r>
                        <a:rPr lang="ru-RU" sz="20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соответствии с Методикой расчета целевого показателя – значение целевого показателя должно быть не менее 10% от количества маточного поголовья овец и (или) коз имевшегося у сельскохозяйственного товаропроизводителя по состоянию на 31.12.2021 года</a:t>
                      </a:r>
                    </a:p>
                    <a:p>
                      <a:pPr marL="0" indent="0" algn="just">
                        <a:buNone/>
                      </a:pPr>
                      <a:endParaRPr lang="ru-RU" sz="2000" b="1" kern="1200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7862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3946450"/>
          </a:xfrm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2860</TotalTime>
  <Words>712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Порядок предоставления государственной поддержки на развитие животноводства во втором квартале 2022 года</vt:lpstr>
      <vt:lpstr>Нормативные правовые акты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СОСТОЯНИЕ ПЛЕМЕННОГО ЖИВОТНОВОДСТВА ОБЛАСТИ</dc:title>
  <dc:creator>Людмила В. Карпова</dc:creator>
  <cp:lastModifiedBy>OG3</cp:lastModifiedBy>
  <cp:revision>240</cp:revision>
  <cp:lastPrinted>2021-02-03T07:22:35Z</cp:lastPrinted>
  <dcterms:created xsi:type="dcterms:W3CDTF">2015-12-15T10:33:21Z</dcterms:created>
  <dcterms:modified xsi:type="dcterms:W3CDTF">2022-04-07T12:54:58Z</dcterms:modified>
</cp:coreProperties>
</file>